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5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38708060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rot="10800000" flipH="1">
            <a:off x="0" y="3093234"/>
            <a:ext cx="8458200" cy="7124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9" name="Shape 9"/>
          <p:cNvSpPr txBox="1">
            <a:spLocks noGrp="1"/>
          </p:cNvSpPr>
          <p:nvPr>
            <p:ph type="ctrTitle"/>
          </p:nvPr>
        </p:nvSpPr>
        <p:spPr>
          <a:xfrm>
            <a:off x="685800" y="1300757"/>
            <a:ext cx="7772400" cy="1684199"/>
          </a:xfrm>
          <a:prstGeom prst="rect">
            <a:avLst/>
          </a:prstGeom>
        </p:spPr>
        <p:txBody>
          <a:bodyPr lIns="91425" tIns="91425" rIns="91425" bIns="91425" anchor="b" anchorCtr="0"/>
          <a:lstStyle>
            <a:lvl1pPr>
              <a:spcBef>
                <a:spcPts val="0"/>
              </a:spcBef>
              <a:buClr>
                <a:schemeClr val="dk2"/>
              </a:buClr>
              <a:buSzPct val="100000"/>
              <a:defRPr sz="7200">
                <a:solidFill>
                  <a:schemeClr val="dk2"/>
                </a:solidFill>
              </a:defRPr>
            </a:lvl1pPr>
            <a:lvl2pPr>
              <a:spcBef>
                <a:spcPts val="0"/>
              </a:spcBef>
              <a:buClr>
                <a:schemeClr val="dk2"/>
              </a:buClr>
              <a:buSzPct val="100000"/>
              <a:defRPr sz="7200">
                <a:solidFill>
                  <a:schemeClr val="dk2"/>
                </a:solidFill>
              </a:defRPr>
            </a:lvl2pPr>
            <a:lvl3pPr>
              <a:spcBef>
                <a:spcPts val="0"/>
              </a:spcBef>
              <a:buClr>
                <a:schemeClr val="dk2"/>
              </a:buClr>
              <a:buSzPct val="100000"/>
              <a:defRPr sz="7200">
                <a:solidFill>
                  <a:schemeClr val="dk2"/>
                </a:solidFill>
              </a:defRPr>
            </a:lvl3pPr>
            <a:lvl4pPr>
              <a:spcBef>
                <a:spcPts val="0"/>
              </a:spcBef>
              <a:buClr>
                <a:schemeClr val="dk2"/>
              </a:buClr>
              <a:buSzPct val="100000"/>
              <a:defRPr sz="7200">
                <a:solidFill>
                  <a:schemeClr val="dk2"/>
                </a:solidFill>
              </a:defRPr>
            </a:lvl4pPr>
            <a:lvl5pPr>
              <a:spcBef>
                <a:spcPts val="0"/>
              </a:spcBef>
              <a:buClr>
                <a:schemeClr val="dk2"/>
              </a:buClr>
              <a:buSzPct val="100000"/>
              <a:defRPr sz="7200">
                <a:solidFill>
                  <a:schemeClr val="dk2"/>
                </a:solidFill>
              </a:defRPr>
            </a:lvl5pPr>
            <a:lvl6pPr>
              <a:spcBef>
                <a:spcPts val="0"/>
              </a:spcBef>
              <a:buClr>
                <a:schemeClr val="dk2"/>
              </a:buClr>
              <a:buSzPct val="100000"/>
              <a:defRPr sz="7200">
                <a:solidFill>
                  <a:schemeClr val="dk2"/>
                </a:solidFill>
              </a:defRPr>
            </a:lvl6pPr>
            <a:lvl7pPr>
              <a:spcBef>
                <a:spcPts val="0"/>
              </a:spcBef>
              <a:buClr>
                <a:schemeClr val="dk2"/>
              </a:buClr>
              <a:buSzPct val="100000"/>
              <a:defRPr sz="7200">
                <a:solidFill>
                  <a:schemeClr val="dk2"/>
                </a:solidFill>
              </a:defRPr>
            </a:lvl7pPr>
            <a:lvl8pPr>
              <a:spcBef>
                <a:spcPts val="0"/>
              </a:spcBef>
              <a:buClr>
                <a:schemeClr val="dk2"/>
              </a:buClr>
              <a:buSzPct val="100000"/>
              <a:defRPr sz="7200">
                <a:solidFill>
                  <a:schemeClr val="dk2"/>
                </a:solidFill>
              </a:defRPr>
            </a:lvl8pPr>
            <a:lvl9pPr>
              <a:spcBef>
                <a:spcPts val="0"/>
              </a:spcBef>
              <a:buClr>
                <a:schemeClr val="dk2"/>
              </a:buClr>
              <a:buSzPct val="100000"/>
              <a:defRPr sz="7200">
                <a:solidFill>
                  <a:schemeClr val="dk2"/>
                </a:solidFill>
              </a:defRPr>
            </a:lvl9pPr>
          </a:lstStyle>
          <a:p>
            <a:endParaRPr/>
          </a:p>
        </p:txBody>
      </p:sp>
      <p:sp>
        <p:nvSpPr>
          <p:cNvPr id="10" name="Shape 10"/>
          <p:cNvSpPr txBox="1">
            <a:spLocks noGrp="1"/>
          </p:cNvSpPr>
          <p:nvPr>
            <p:ph type="subTitle" idx="1"/>
          </p:nvPr>
        </p:nvSpPr>
        <p:spPr>
          <a:xfrm>
            <a:off x="685800" y="3093357"/>
            <a:ext cx="7772400" cy="712499"/>
          </a:xfrm>
          <a:prstGeom prst="rect">
            <a:avLst/>
          </a:prstGeom>
        </p:spPr>
        <p:txBody>
          <a:bodyPr lIns="91425" tIns="91425" rIns="91425" bIns="91425" anchor="ctr" anchorCtr="0"/>
          <a:lstStyle>
            <a:lvl1pPr>
              <a:spcBef>
                <a:spcPts val="0"/>
              </a:spcBef>
              <a:buClr>
                <a:schemeClr val="lt2"/>
              </a:buClr>
              <a:buNone/>
              <a:defRPr b="1">
                <a:solidFill>
                  <a:schemeClr val="lt2"/>
                </a:solidFill>
              </a:defRPr>
            </a:lvl1pPr>
            <a:lvl2pPr>
              <a:spcBef>
                <a:spcPts val="0"/>
              </a:spcBef>
              <a:buClr>
                <a:schemeClr val="lt2"/>
              </a:buClr>
              <a:buSzPct val="100000"/>
              <a:buNone/>
              <a:defRPr sz="3000" b="1">
                <a:solidFill>
                  <a:schemeClr val="lt2"/>
                </a:solidFill>
              </a:defRPr>
            </a:lvl2pPr>
            <a:lvl3pPr>
              <a:spcBef>
                <a:spcPts val="0"/>
              </a:spcBef>
              <a:buClr>
                <a:schemeClr val="lt2"/>
              </a:buClr>
              <a:buSzPct val="100000"/>
              <a:buNone/>
              <a:defRPr sz="3000" b="1">
                <a:solidFill>
                  <a:schemeClr val="lt2"/>
                </a:solidFill>
              </a:defRPr>
            </a:lvl3pPr>
            <a:lvl4pPr>
              <a:spcBef>
                <a:spcPts val="0"/>
              </a:spcBef>
              <a:buClr>
                <a:schemeClr val="lt2"/>
              </a:buClr>
              <a:buSzPct val="100000"/>
              <a:buNone/>
              <a:defRPr sz="3000" b="1">
                <a:solidFill>
                  <a:schemeClr val="lt2"/>
                </a:solidFill>
              </a:defRPr>
            </a:lvl4pPr>
            <a:lvl5pPr>
              <a:spcBef>
                <a:spcPts val="0"/>
              </a:spcBef>
              <a:buClr>
                <a:schemeClr val="lt2"/>
              </a:buClr>
              <a:buSzPct val="100000"/>
              <a:buNone/>
              <a:defRPr sz="3000" b="1">
                <a:solidFill>
                  <a:schemeClr val="lt2"/>
                </a:solidFill>
              </a:defRPr>
            </a:lvl5pPr>
            <a:lvl6pPr>
              <a:spcBef>
                <a:spcPts val="0"/>
              </a:spcBef>
              <a:buClr>
                <a:schemeClr val="lt2"/>
              </a:buClr>
              <a:buSzPct val="100000"/>
              <a:buNone/>
              <a:defRPr sz="3000" b="1">
                <a:solidFill>
                  <a:schemeClr val="lt2"/>
                </a:solidFill>
              </a:defRPr>
            </a:lvl6pPr>
            <a:lvl7pPr>
              <a:spcBef>
                <a:spcPts val="0"/>
              </a:spcBef>
              <a:buClr>
                <a:schemeClr val="lt2"/>
              </a:buClr>
              <a:buSzPct val="100000"/>
              <a:buNone/>
              <a:defRPr sz="3000" b="1">
                <a:solidFill>
                  <a:schemeClr val="lt2"/>
                </a:solidFill>
              </a:defRPr>
            </a:lvl7pPr>
            <a:lvl8pPr>
              <a:spcBef>
                <a:spcPts val="0"/>
              </a:spcBef>
              <a:buClr>
                <a:schemeClr val="lt2"/>
              </a:buClr>
              <a:buSzPct val="100000"/>
              <a:buNone/>
              <a:defRPr sz="3000" b="1">
                <a:solidFill>
                  <a:schemeClr val="lt2"/>
                </a:solidFill>
              </a:defRPr>
            </a:lvl8pPr>
            <a:lvl9pPr>
              <a:spcBef>
                <a:spcPts val="0"/>
              </a:spcBef>
              <a:buClr>
                <a:schemeClr val="lt2"/>
              </a:buClr>
              <a:buSzPct val="100000"/>
              <a:buNone/>
              <a:defRPr sz="3000" b="1">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2" name="Shape 12"/>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3" name="Shape 13"/>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5"/>
        <p:cNvGrpSpPr/>
        <p:nvPr/>
      </p:nvGrpSpPr>
      <p:grpSpPr>
        <a:xfrm>
          <a:off x="0" y="0"/>
          <a:ext cx="0" cy="0"/>
          <a:chOff x="0" y="0"/>
          <a:chExt cx="0" cy="0"/>
        </a:xfrm>
      </p:grpSpPr>
      <p:sp>
        <p:nvSpPr>
          <p:cNvPr id="16" name="Shape 16"/>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460499"/>
            <a:ext cx="40302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56667" y="1461908"/>
            <a:ext cx="4030200" cy="34652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0"/>
        <p:cNvGrpSpPr/>
        <p:nvPr/>
      </p:nvGrpSpPr>
      <p:grpSpPr>
        <a:xfrm>
          <a:off x="0" y="0"/>
          <a:ext cx="0" cy="0"/>
          <a:chOff x="0" y="0"/>
          <a:chExt cx="0" cy="0"/>
        </a:xfrm>
      </p:grpSpPr>
      <p:sp>
        <p:nvSpPr>
          <p:cNvPr id="21" name="Shape 21"/>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2" name="Shape 22"/>
          <p:cNvSpPr txBox="1">
            <a:spLocks noGrp="1"/>
          </p:cNvSpPr>
          <p:nvPr>
            <p:ph type="title"/>
          </p:nvPr>
        </p:nvSpPr>
        <p:spPr>
          <a:xfrm>
            <a:off x="457200" y="205977"/>
            <a:ext cx="8229600" cy="1141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3"/>
        <p:cNvGrpSpPr/>
        <p:nvPr/>
      </p:nvGrpSpPr>
      <p:grpSpPr>
        <a:xfrm>
          <a:off x="0" y="0"/>
          <a:ext cx="0" cy="0"/>
          <a:chOff x="0" y="0"/>
          <a:chExt cx="0" cy="0"/>
        </a:xfrm>
      </p:grpSpPr>
      <p:sp>
        <p:nvSpPr>
          <p:cNvPr id="24" name="Shape 24"/>
          <p:cNvSpPr/>
          <p:nvPr/>
        </p:nvSpPr>
        <p:spPr>
          <a:xfrm>
            <a:off x="0" y="4406309"/>
            <a:ext cx="8686800" cy="5195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ctr" anchorCtr="0"/>
          <a:lstStyle>
            <a:lvl1pPr>
              <a:spcBef>
                <a:spcPts val="0"/>
              </a:spcBef>
              <a:buClr>
                <a:schemeClr val="lt1"/>
              </a:buClr>
              <a:buSzPct val="100000"/>
              <a:buNone/>
              <a:defRPr sz="2400" b="1">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7"/>
            <a:ext cx="8229600" cy="1141499"/>
          </a:xfrm>
          <a:prstGeom prst="rect">
            <a:avLst/>
          </a:prstGeom>
          <a:noFill/>
          <a:ln>
            <a:noFill/>
          </a:ln>
        </p:spPr>
        <p:txBody>
          <a:bodyPr lIns="91425" tIns="91425" rIns="91425" bIns="91425" anchor="b" anchorCtr="0"/>
          <a:lstStyle>
            <a:lvl1pPr>
              <a:spcBef>
                <a:spcPts val="0"/>
              </a:spcBef>
              <a:buClr>
                <a:schemeClr val="lt1"/>
              </a:buClr>
              <a:buSzPct val="100000"/>
              <a:buNone/>
              <a:defRPr sz="4800" b="1">
                <a:solidFill>
                  <a:schemeClr val="lt1"/>
                </a:solidFill>
              </a:defRPr>
            </a:lvl1pPr>
            <a:lvl2pPr>
              <a:spcBef>
                <a:spcPts val="0"/>
              </a:spcBef>
              <a:buClr>
                <a:schemeClr val="lt1"/>
              </a:buClr>
              <a:buSzPct val="100000"/>
              <a:buNone/>
              <a:defRPr sz="4800" b="1">
                <a:solidFill>
                  <a:schemeClr val="lt1"/>
                </a:solidFill>
              </a:defRPr>
            </a:lvl2pPr>
            <a:lvl3pPr>
              <a:spcBef>
                <a:spcPts val="0"/>
              </a:spcBef>
              <a:buClr>
                <a:schemeClr val="lt1"/>
              </a:buClr>
              <a:buSzPct val="100000"/>
              <a:buNone/>
              <a:defRPr sz="4800" b="1">
                <a:solidFill>
                  <a:schemeClr val="lt1"/>
                </a:solidFill>
              </a:defRPr>
            </a:lvl3pPr>
            <a:lvl4pPr>
              <a:spcBef>
                <a:spcPts val="0"/>
              </a:spcBef>
              <a:buClr>
                <a:schemeClr val="lt1"/>
              </a:buClr>
              <a:buSzPct val="100000"/>
              <a:buNone/>
              <a:defRPr sz="4800" b="1">
                <a:solidFill>
                  <a:schemeClr val="lt1"/>
                </a:solidFill>
              </a:defRPr>
            </a:lvl4pPr>
            <a:lvl5pPr>
              <a:spcBef>
                <a:spcPts val="0"/>
              </a:spcBef>
              <a:buClr>
                <a:schemeClr val="lt1"/>
              </a:buClr>
              <a:buSzPct val="100000"/>
              <a:buNone/>
              <a:defRPr sz="4800" b="1">
                <a:solidFill>
                  <a:schemeClr val="lt1"/>
                </a:solidFill>
              </a:defRPr>
            </a:lvl5pPr>
            <a:lvl6pPr>
              <a:spcBef>
                <a:spcPts val="0"/>
              </a:spcBef>
              <a:buClr>
                <a:schemeClr val="lt1"/>
              </a:buClr>
              <a:buSzPct val="100000"/>
              <a:buNone/>
              <a:defRPr sz="4800" b="1">
                <a:solidFill>
                  <a:schemeClr val="lt1"/>
                </a:solidFill>
              </a:defRPr>
            </a:lvl6pPr>
            <a:lvl7pPr>
              <a:spcBef>
                <a:spcPts val="0"/>
              </a:spcBef>
              <a:buClr>
                <a:schemeClr val="lt1"/>
              </a:buClr>
              <a:buSzPct val="100000"/>
              <a:buNone/>
              <a:defRPr sz="4800" b="1">
                <a:solidFill>
                  <a:schemeClr val="lt1"/>
                </a:solidFill>
              </a:defRPr>
            </a:lvl7pPr>
            <a:lvl8pPr>
              <a:spcBef>
                <a:spcPts val="0"/>
              </a:spcBef>
              <a:buClr>
                <a:schemeClr val="lt1"/>
              </a:buClr>
              <a:buSzPct val="100000"/>
              <a:buNone/>
              <a:defRPr sz="4800" b="1">
                <a:solidFill>
                  <a:schemeClr val="lt1"/>
                </a:solidFill>
              </a:defRPr>
            </a:lvl8pPr>
            <a:lvl9pPr>
              <a:spcBef>
                <a:spcPts val="0"/>
              </a:spcBef>
              <a:buClr>
                <a:schemeClr val="lt1"/>
              </a:buClr>
              <a:buSzPct val="100000"/>
              <a:buNone/>
              <a:defRPr sz="4800" b="1">
                <a:solidFill>
                  <a:schemeClr val="lt1"/>
                </a:solidFill>
              </a:defRPr>
            </a:lvl9pPr>
          </a:lstStyle>
          <a:p>
            <a:endParaRPr/>
          </a:p>
        </p:txBody>
      </p:sp>
      <p:sp>
        <p:nvSpPr>
          <p:cNvPr id="6" name="Shape 6"/>
          <p:cNvSpPr txBox="1">
            <a:spLocks noGrp="1"/>
          </p:cNvSpPr>
          <p:nvPr>
            <p:ph type="body" idx="1"/>
          </p:nvPr>
        </p:nvSpPr>
        <p:spPr>
          <a:xfrm>
            <a:off x="457200" y="1460499"/>
            <a:ext cx="8229600" cy="3465299"/>
          </a:xfrm>
          <a:prstGeom prst="rect">
            <a:avLst/>
          </a:prstGeom>
          <a:noFill/>
          <a:ln>
            <a:noFill/>
          </a:ln>
        </p:spPr>
        <p:txBody>
          <a:bodyPr lIns="91425" tIns="91425" rIns="91425" bIns="91425" anchor="t" anchorCtr="0"/>
          <a:lstStyle>
            <a:lvl1pPr>
              <a:spcBef>
                <a:spcPts val="600"/>
              </a:spcBef>
              <a:buClr>
                <a:schemeClr val="dk2"/>
              </a:buClr>
              <a:buSzPct val="100000"/>
              <a:defRPr sz="3000">
                <a:solidFill>
                  <a:schemeClr val="dk2"/>
                </a:solidFill>
              </a:defRPr>
            </a:lvl1pPr>
            <a:lvl2pPr>
              <a:spcBef>
                <a:spcPts val="480"/>
              </a:spcBef>
              <a:buClr>
                <a:schemeClr val="dk2"/>
              </a:buClr>
              <a:buSzPct val="100000"/>
              <a:defRPr sz="2400">
                <a:solidFill>
                  <a:schemeClr val="dk2"/>
                </a:solidFill>
              </a:defRPr>
            </a:lvl2pPr>
            <a:lvl3pPr>
              <a:spcBef>
                <a:spcPts val="480"/>
              </a:spcBef>
              <a:buClr>
                <a:schemeClr val="dk2"/>
              </a:buClr>
              <a:buSzPct val="100000"/>
              <a:defRPr sz="2400">
                <a:solidFill>
                  <a:schemeClr val="dk2"/>
                </a:solidFill>
              </a:defRPr>
            </a:lvl3pPr>
            <a:lvl4pPr>
              <a:spcBef>
                <a:spcPts val="360"/>
              </a:spcBef>
              <a:buClr>
                <a:schemeClr val="dk2"/>
              </a:buClr>
              <a:buSzPct val="100000"/>
              <a:defRPr sz="1800">
                <a:solidFill>
                  <a:schemeClr val="dk2"/>
                </a:solidFill>
              </a:defRPr>
            </a:lvl4pPr>
            <a:lvl5pPr>
              <a:spcBef>
                <a:spcPts val="360"/>
              </a:spcBef>
              <a:buClr>
                <a:schemeClr val="dk2"/>
              </a:buClr>
              <a:buSzPct val="100000"/>
              <a:defRPr sz="1800">
                <a:solidFill>
                  <a:schemeClr val="dk2"/>
                </a:solidFill>
              </a:defRPr>
            </a:lvl5pPr>
            <a:lvl6pPr>
              <a:spcBef>
                <a:spcPts val="360"/>
              </a:spcBef>
              <a:buClr>
                <a:schemeClr val="dk2"/>
              </a:buClr>
              <a:buSzPct val="100000"/>
              <a:defRPr sz="1800">
                <a:solidFill>
                  <a:schemeClr val="dk2"/>
                </a:solidFill>
              </a:defRPr>
            </a:lvl6pPr>
            <a:lvl7pPr>
              <a:spcBef>
                <a:spcPts val="360"/>
              </a:spcBef>
              <a:buClr>
                <a:schemeClr val="dk2"/>
              </a:buClr>
              <a:buSzPct val="100000"/>
              <a:defRPr sz="1800">
                <a:solidFill>
                  <a:schemeClr val="dk2"/>
                </a:solidFill>
              </a:defRPr>
            </a:lvl7pPr>
            <a:lvl8pPr>
              <a:spcBef>
                <a:spcPts val="360"/>
              </a:spcBef>
              <a:buClr>
                <a:schemeClr val="dk2"/>
              </a:buClr>
              <a:buSzPct val="100000"/>
              <a:defRPr sz="1800">
                <a:solidFill>
                  <a:schemeClr val="dk2"/>
                </a:solidFill>
              </a:defRPr>
            </a:lvl8pPr>
            <a:lvl9pPr>
              <a:spcBef>
                <a:spcPts val="360"/>
              </a:spcBef>
              <a:buClr>
                <a:schemeClr val="dk2"/>
              </a:buClr>
              <a:buSzPct val="100000"/>
              <a:defRPr sz="1800">
                <a:solidFill>
                  <a:schemeClr val="dk2"/>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sz="3600"/>
              <a:t>Economics of One Unit - EOU</a:t>
            </a:r>
          </a:p>
        </p:txBody>
      </p:sp>
      <p:sp>
        <p:nvSpPr>
          <p:cNvPr id="29" name="Shape 29"/>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algn="l" rtl="0">
              <a:spcBef>
                <a:spcPts val="0"/>
              </a:spcBef>
              <a:buNone/>
            </a:pPr>
            <a:r>
              <a:rPr lang="en"/>
              <a:t>Selling Price - Expenses = Profit (or Loss)</a:t>
            </a:r>
          </a:p>
          <a:p>
            <a:pPr lvl="0" algn="l" rtl="0">
              <a:spcBef>
                <a:spcPts val="0"/>
              </a:spcBef>
              <a:buNone/>
            </a:pPr>
            <a:endParaRPr/>
          </a:p>
          <a:p>
            <a:pPr lvl="0" algn="l" rtl="0">
              <a:spcBef>
                <a:spcPts val="0"/>
              </a:spcBef>
              <a:buNone/>
            </a:pPr>
            <a:r>
              <a:rPr lang="en" sz="1400"/>
              <a:t>Contribution Margin - amount per unit that a product contributes toward the company’s profitability before the fixed expenses are subtracted</a:t>
            </a:r>
          </a:p>
          <a:p>
            <a:pPr lvl="0" algn="l" rtl="0">
              <a:spcBef>
                <a:spcPts val="0"/>
              </a:spcBef>
              <a:buNone/>
            </a:pPr>
            <a:endParaRPr sz="1400"/>
          </a:p>
          <a:p>
            <a:pPr lvl="0" algn="l" rtl="0">
              <a:spcBef>
                <a:spcPts val="0"/>
              </a:spcBef>
              <a:buNone/>
            </a:pPr>
            <a:r>
              <a:rPr lang="en" sz="2400"/>
              <a:t>Selling Price - Variable Expenses = Contribution Margin</a:t>
            </a:r>
          </a:p>
          <a:p>
            <a:pPr lvl="0" algn="l" rtl="0">
              <a:spcBef>
                <a:spcPts val="0"/>
              </a:spcBef>
              <a:buNone/>
            </a:pPr>
            <a:endParaRPr sz="2400" b="1"/>
          </a:p>
          <a:p>
            <a:pPr algn="l">
              <a:spcBef>
                <a:spcPts val="0"/>
              </a:spcBef>
              <a:buNone/>
            </a:pPr>
            <a:r>
              <a:rPr lang="en" sz="1400"/>
              <a:t>*Remember the contribution margin for one unit does not take into consideration the business’s fixed expenses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lgn="ctr">
              <a:spcBef>
                <a:spcPts val="0"/>
              </a:spcBef>
              <a:buNone/>
            </a:pPr>
            <a:r>
              <a:rPr lang="en"/>
              <a:t>Cost of Each Hat</a:t>
            </a:r>
          </a:p>
        </p:txBody>
      </p:sp>
      <p:sp>
        <p:nvSpPr>
          <p:cNvPr id="35" name="Shape 35"/>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spcBef>
                <a:spcPts val="0"/>
              </a:spcBef>
              <a:buNone/>
            </a:pPr>
            <a:r>
              <a:rPr lang="en" sz="1800" b="1"/>
              <a:t>Cost of Goods Sold</a:t>
            </a:r>
          </a:p>
          <a:p>
            <a:pPr lvl="0" rtl="0">
              <a:spcBef>
                <a:spcPts val="0"/>
              </a:spcBef>
              <a:buNone/>
            </a:pPr>
            <a:r>
              <a:rPr lang="en" sz="1800"/>
              <a:t>	Cost of Hat			$6.00</a:t>
            </a:r>
          </a:p>
          <a:p>
            <a:pPr lvl="0" rtl="0">
              <a:spcBef>
                <a:spcPts val="0"/>
              </a:spcBef>
              <a:buNone/>
            </a:pPr>
            <a:r>
              <a:rPr lang="en" sz="1800"/>
              <a:t>	Labor &amp; Materials		 </a:t>
            </a:r>
            <a:r>
              <a:rPr lang="en" sz="1800" u="sng"/>
              <a:t> 2.50</a:t>
            </a:r>
          </a:p>
          <a:p>
            <a:pPr lvl="0" rtl="0">
              <a:spcBef>
                <a:spcPts val="0"/>
              </a:spcBef>
              <a:buNone/>
            </a:pPr>
            <a:r>
              <a:rPr lang="en" sz="1800"/>
              <a:t>	Total Cost of Goods Sold		$8.50</a:t>
            </a:r>
          </a:p>
          <a:p>
            <a:pPr lvl="0" rtl="0">
              <a:spcBef>
                <a:spcPts val="0"/>
              </a:spcBef>
              <a:buNone/>
            </a:pPr>
            <a:r>
              <a:rPr lang="en" sz="1800" b="1"/>
              <a:t>Other Variable Expenses</a:t>
            </a:r>
          </a:p>
          <a:p>
            <a:pPr lvl="0" rtl="0">
              <a:spcBef>
                <a:spcPts val="0"/>
              </a:spcBef>
              <a:buNone/>
            </a:pPr>
            <a:r>
              <a:rPr lang="en" sz="1800"/>
              <a:t>	Shipping			$1.00</a:t>
            </a:r>
          </a:p>
          <a:p>
            <a:pPr lvl="0" rtl="0">
              <a:spcBef>
                <a:spcPts val="0"/>
              </a:spcBef>
              <a:buNone/>
            </a:pPr>
            <a:r>
              <a:rPr lang="en" sz="1800"/>
              <a:t>	Handling			    </a:t>
            </a:r>
            <a:r>
              <a:rPr lang="en" sz="1800" u="sng"/>
              <a:t>.25</a:t>
            </a:r>
          </a:p>
          <a:p>
            <a:pPr lvl="0" rtl="0">
              <a:spcBef>
                <a:spcPts val="0"/>
              </a:spcBef>
              <a:buNone/>
            </a:pPr>
            <a:r>
              <a:rPr lang="en" sz="1800"/>
              <a:t>	Total Other Variable Expenses	$1.25</a:t>
            </a:r>
          </a:p>
          <a:p>
            <a:pPr>
              <a:spcBef>
                <a:spcPts val="0"/>
              </a:spcBef>
              <a:buNone/>
            </a:pPr>
            <a:r>
              <a:rPr lang="en" sz="1800" b="1"/>
              <a:t>Total Variable Expenses	</a:t>
            </a:r>
            <a:r>
              <a:rPr lang="en" sz="1800"/>
              <a:t>					</a:t>
            </a:r>
            <a:r>
              <a:rPr lang="en" sz="1800" b="1"/>
              <a:t>$9.75</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sz="3000"/>
              <a:t>EOU For More Than One Product</a:t>
            </a:r>
          </a:p>
        </p:txBody>
      </p:sp>
      <p:sp>
        <p:nvSpPr>
          <p:cNvPr id="41" name="Shape 41"/>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spcBef>
                <a:spcPts val="0"/>
              </a:spcBef>
              <a:buNone/>
            </a:pPr>
            <a:r>
              <a:rPr lang="en" sz="1800"/>
              <a:t>A business selling a variety of products has to create a separate EOU for each product to determine profitable</a:t>
            </a:r>
          </a:p>
          <a:p>
            <a:pPr lvl="0" rtl="0">
              <a:spcBef>
                <a:spcPts val="0"/>
              </a:spcBef>
              <a:buNone/>
            </a:pPr>
            <a:endParaRPr sz="1800"/>
          </a:p>
          <a:p>
            <a:pPr lvl="0" rtl="0">
              <a:spcBef>
                <a:spcPts val="0"/>
              </a:spcBef>
              <a:buNone/>
            </a:pPr>
            <a:r>
              <a:rPr lang="en" sz="1800"/>
              <a:t>If there are similar products - “typical EOU”</a:t>
            </a:r>
          </a:p>
          <a:p>
            <a:pPr lvl="0" rtl="0">
              <a:spcBef>
                <a:spcPts val="0"/>
              </a:spcBef>
              <a:buNone/>
            </a:pPr>
            <a:endParaRPr sz="1800"/>
          </a:p>
          <a:p>
            <a:pPr lvl="0" rtl="0">
              <a:spcBef>
                <a:spcPts val="0"/>
              </a:spcBef>
              <a:buNone/>
            </a:pPr>
            <a:r>
              <a:rPr lang="en" sz="1800"/>
              <a:t>Ex: Candy bars</a:t>
            </a:r>
          </a:p>
          <a:p>
            <a:pPr lvl="0" rtl="0">
              <a:spcBef>
                <a:spcPts val="0"/>
              </a:spcBef>
              <a:buNone/>
            </a:pPr>
            <a:r>
              <a:rPr lang="en" sz="1800"/>
              <a:t>	</a:t>
            </a:r>
            <a:r>
              <a:rPr lang="en" sz="1200"/>
              <a:t>Chocolate Dee-Light - $0.36</a:t>
            </a:r>
          </a:p>
          <a:p>
            <a:pPr lvl="0" rtl="0">
              <a:spcBef>
                <a:spcPts val="0"/>
              </a:spcBef>
              <a:buNone/>
            </a:pPr>
            <a:r>
              <a:rPr lang="en" sz="1200"/>
              <a:t>	Almond Happiness - $0.38</a:t>
            </a:r>
          </a:p>
          <a:p>
            <a:pPr lvl="0" rtl="0">
              <a:spcBef>
                <a:spcPts val="0"/>
              </a:spcBef>
              <a:buNone/>
            </a:pPr>
            <a:r>
              <a:rPr lang="en" sz="1200"/>
              <a:t>	Fruit ‘n’ Joy - $0.42</a:t>
            </a:r>
          </a:p>
          <a:p>
            <a:pPr lvl="0" rtl="0">
              <a:spcBef>
                <a:spcPts val="0"/>
              </a:spcBef>
              <a:buNone/>
            </a:pPr>
            <a:r>
              <a:rPr lang="en" sz="1200"/>
              <a:t>	Junior Chocolate Roll - $0.44</a:t>
            </a:r>
          </a:p>
          <a:p>
            <a:pPr>
              <a:spcBef>
                <a:spcPts val="0"/>
              </a:spcBef>
              <a:buNone/>
            </a:pPr>
            <a:r>
              <a:rPr lang="en" sz="1200"/>
              <a:t>	Total - $1.60</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spcBef>
                <a:spcPts val="0"/>
              </a:spcBef>
              <a:buNone/>
            </a:pPr>
            <a:r>
              <a:rPr lang="en" sz="2400"/>
              <a:t>EOU For More Than One Product</a:t>
            </a:r>
          </a:p>
        </p:txBody>
      </p:sp>
      <p:sp>
        <p:nvSpPr>
          <p:cNvPr id="47" name="Shape 47"/>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spcBef>
                <a:spcPts val="0"/>
              </a:spcBef>
              <a:buNone/>
            </a:pPr>
            <a:r>
              <a:rPr lang="en" sz="1200" b="1"/>
              <a:t>$1.60 / 4 = $0.40 (Average Cost)</a:t>
            </a:r>
          </a:p>
          <a:p>
            <a:pPr lvl="0" rtl="0">
              <a:spcBef>
                <a:spcPts val="0"/>
              </a:spcBef>
              <a:buNone/>
            </a:pPr>
            <a:endParaRPr sz="1200"/>
          </a:p>
          <a:p>
            <a:pPr lvl="0" rtl="0">
              <a:spcBef>
                <a:spcPts val="0"/>
              </a:spcBef>
              <a:buNone/>
            </a:pPr>
            <a:r>
              <a:rPr lang="en" sz="1200" b="1"/>
              <a:t>EOU For Candy Bars</a:t>
            </a:r>
          </a:p>
          <a:p>
            <a:pPr lvl="0" rtl="0">
              <a:spcBef>
                <a:spcPts val="0"/>
              </a:spcBef>
              <a:buNone/>
            </a:pPr>
            <a:r>
              <a:rPr lang="en" sz="1200" b="1"/>
              <a:t>Selling Price (per unit)	</a:t>
            </a:r>
            <a:r>
              <a:rPr lang="en" sz="1200"/>
              <a:t>		</a:t>
            </a:r>
            <a:r>
              <a:rPr lang="en" sz="1200" b="1"/>
              <a:t>$1.00</a:t>
            </a:r>
          </a:p>
          <a:p>
            <a:pPr lvl="0" rtl="0">
              <a:spcBef>
                <a:spcPts val="0"/>
              </a:spcBef>
              <a:buNone/>
            </a:pPr>
            <a:r>
              <a:rPr lang="en" sz="1200"/>
              <a:t>	</a:t>
            </a:r>
            <a:r>
              <a:rPr lang="en" sz="1200" b="1"/>
              <a:t>Variable Expenses</a:t>
            </a:r>
          </a:p>
          <a:p>
            <a:pPr lvl="0" rtl="0">
              <a:spcBef>
                <a:spcPts val="0"/>
              </a:spcBef>
              <a:buNone/>
            </a:pPr>
            <a:r>
              <a:rPr lang="en" sz="1200"/>
              <a:t>		Cost of Goods Sold</a:t>
            </a:r>
          </a:p>
          <a:p>
            <a:pPr lvl="0" rtl="0">
              <a:spcBef>
                <a:spcPts val="0"/>
              </a:spcBef>
              <a:buNone/>
            </a:pPr>
            <a:r>
              <a:rPr lang="en" sz="1200"/>
              <a:t>			Candy Bar (Average Cost) $.40</a:t>
            </a:r>
          </a:p>
          <a:p>
            <a:pPr lvl="0" rtl="0">
              <a:spcBef>
                <a:spcPts val="0"/>
              </a:spcBef>
              <a:buNone/>
            </a:pPr>
            <a:r>
              <a:rPr lang="en" sz="1200"/>
              <a:t>			Cost of Goods Sold			</a:t>
            </a:r>
            <a:r>
              <a:rPr lang="en" sz="1200" b="1"/>
              <a:t>$.40</a:t>
            </a:r>
          </a:p>
          <a:p>
            <a:pPr lvl="0" rtl="0">
              <a:spcBef>
                <a:spcPts val="0"/>
              </a:spcBef>
              <a:buNone/>
            </a:pPr>
            <a:r>
              <a:rPr lang="en" sz="1200"/>
              <a:t>	</a:t>
            </a:r>
            <a:r>
              <a:rPr lang="en" sz="1200" b="1"/>
              <a:t>Other Variable Expenses</a:t>
            </a:r>
          </a:p>
          <a:p>
            <a:pPr lvl="0" rtl="0">
              <a:spcBef>
                <a:spcPts val="0"/>
              </a:spcBef>
              <a:buNone/>
            </a:pPr>
            <a:r>
              <a:rPr lang="en" sz="1200"/>
              <a:t>			Commissions			$0</a:t>
            </a:r>
          </a:p>
          <a:p>
            <a:pPr lvl="0" rtl="0">
              <a:spcBef>
                <a:spcPts val="0"/>
              </a:spcBef>
              <a:buNone/>
            </a:pPr>
            <a:r>
              <a:rPr lang="en" sz="1200"/>
              <a:t>			Shipping &amp; Handling			$0</a:t>
            </a:r>
          </a:p>
          <a:p>
            <a:pPr lvl="0" rtl="0">
              <a:spcBef>
                <a:spcPts val="0"/>
              </a:spcBef>
              <a:buNone/>
            </a:pPr>
            <a:r>
              <a:rPr lang="en" sz="1200"/>
              <a:t>	</a:t>
            </a:r>
            <a:r>
              <a:rPr lang="en" sz="1200" b="1"/>
              <a:t>Total Variable Expenses</a:t>
            </a:r>
            <a:r>
              <a:rPr lang="en" sz="1200"/>
              <a:t>					</a:t>
            </a:r>
            <a:r>
              <a:rPr lang="en" sz="1200" b="1"/>
              <a:t>$.40</a:t>
            </a:r>
          </a:p>
          <a:p>
            <a:pPr>
              <a:spcBef>
                <a:spcPts val="0"/>
              </a:spcBef>
              <a:buNone/>
            </a:pPr>
            <a:r>
              <a:rPr lang="en" sz="1200" b="1"/>
              <a:t>Contribution Margin (per unit)	</a:t>
            </a:r>
            <a:r>
              <a:rPr lang="en" sz="1200"/>
              <a:t>				</a:t>
            </a:r>
            <a:r>
              <a:rPr lang="en" sz="1200" b="1"/>
              <a:t>$.60	</a:t>
            </a:r>
            <a:r>
              <a:rPr lang="en" sz="1200"/>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lgn="ctr">
              <a:spcBef>
                <a:spcPts val="0"/>
              </a:spcBef>
              <a:buNone/>
            </a:pPr>
            <a:r>
              <a:rPr lang="en"/>
              <a:t>Bell Ringer</a:t>
            </a:r>
          </a:p>
        </p:txBody>
      </p:sp>
      <p:sp>
        <p:nvSpPr>
          <p:cNvPr id="53" name="Shape 53"/>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spcBef>
                <a:spcPts val="0"/>
              </a:spcBef>
              <a:buNone/>
            </a:pPr>
            <a:r>
              <a:rPr lang="en" sz="1400"/>
              <a:t>Adam is the owner of  </a:t>
            </a:r>
            <a:r>
              <a:rPr lang="en" sz="1400" b="1" i="1"/>
              <a:t>Krazy Candy Galore</a:t>
            </a:r>
            <a:r>
              <a:rPr lang="en" sz="1400"/>
              <a:t> - it’s a candy company that sells similar candy products.  Adam wants to examine the companies profitability and to do so he needs to conduct an EOU (economics of one unit).  Adam is not familiar on how to find the EOU because he did not take an Entrepreneurship class in high school ;)  He is asking you to figure out the EOU for his products -  since the types of candy are similar, he only needs to produce one EOU and all of his products have a selling price of $1.50.   What is Adam’s contribution margin?  Is the company profitable?</a:t>
            </a:r>
          </a:p>
          <a:p>
            <a:pPr lvl="0" rtl="0">
              <a:spcBef>
                <a:spcPts val="0"/>
              </a:spcBef>
              <a:buNone/>
            </a:pPr>
            <a:endParaRPr sz="1400"/>
          </a:p>
          <a:p>
            <a:pPr lvl="0" rtl="0">
              <a:spcBef>
                <a:spcPts val="0"/>
              </a:spcBef>
              <a:buNone/>
            </a:pPr>
            <a:r>
              <a:rPr lang="en" sz="1400" b="1"/>
              <a:t>Products: Total Cost</a:t>
            </a:r>
          </a:p>
          <a:p>
            <a:pPr lvl="0" rtl="0">
              <a:spcBef>
                <a:spcPts val="0"/>
              </a:spcBef>
              <a:buNone/>
            </a:pPr>
            <a:r>
              <a:rPr lang="en" sz="1400"/>
              <a:t>Krazy Pop Chocolate - cost  $.45</a:t>
            </a:r>
          </a:p>
          <a:p>
            <a:pPr lvl="0" rtl="0">
              <a:spcBef>
                <a:spcPts val="0"/>
              </a:spcBef>
              <a:buNone/>
            </a:pPr>
            <a:r>
              <a:rPr lang="en" sz="1400"/>
              <a:t>Delicious Almond Fudge - cost $ .50</a:t>
            </a:r>
          </a:p>
          <a:p>
            <a:pPr lvl="0" rtl="0">
              <a:spcBef>
                <a:spcPts val="0"/>
              </a:spcBef>
              <a:buNone/>
            </a:pPr>
            <a:r>
              <a:rPr lang="en" sz="1400"/>
              <a:t>Yummy Tummy Gummy Chocolate - cost $.25</a:t>
            </a:r>
          </a:p>
          <a:p>
            <a:pPr lvl="0" rtl="0">
              <a:spcBef>
                <a:spcPts val="0"/>
              </a:spcBef>
              <a:buNone/>
            </a:pPr>
            <a:r>
              <a:rPr lang="en" sz="1400"/>
              <a:t>Krazy Peanut Butter - cost $.50</a:t>
            </a:r>
          </a:p>
          <a:p>
            <a:pPr lvl="0" rtl="0">
              <a:spcBef>
                <a:spcPts val="0"/>
              </a:spcBef>
              <a:buNone/>
            </a:pPr>
            <a:endParaRPr sz="1400"/>
          </a:p>
          <a:p>
            <a:pPr lvl="0" rtl="0">
              <a:spcBef>
                <a:spcPts val="0"/>
              </a:spcBef>
              <a:buNone/>
            </a:pPr>
            <a:endParaRPr sz="1800"/>
          </a:p>
          <a:p>
            <a:pPr>
              <a:spcBef>
                <a:spcPts val="0"/>
              </a:spcBef>
              <a:buNone/>
            </a:pPr>
            <a:endParaRPr sz="1800"/>
          </a:p>
        </p:txBody>
      </p:sp>
      <p:sp>
        <p:nvSpPr>
          <p:cNvPr id="54" name="Shape 54"/>
          <p:cNvSpPr txBox="1"/>
          <p:nvPr/>
        </p:nvSpPr>
        <p:spPr>
          <a:xfrm>
            <a:off x="4504125" y="2998650"/>
            <a:ext cx="4035300" cy="1752300"/>
          </a:xfrm>
          <a:prstGeom prst="rect">
            <a:avLst/>
          </a:prstGeom>
          <a:noFill/>
          <a:ln>
            <a:noFill/>
          </a:ln>
        </p:spPr>
        <p:txBody>
          <a:bodyPr lIns="91425" tIns="91425" rIns="91425" bIns="91425" anchor="t" anchorCtr="0">
            <a:noAutofit/>
          </a:bodyPr>
          <a:lstStyle/>
          <a:p>
            <a:pPr lvl="0" algn="ctr" rtl="0">
              <a:spcBef>
                <a:spcPts val="0"/>
              </a:spcBef>
              <a:buNone/>
            </a:pPr>
            <a:r>
              <a:rPr lang="en" sz="1200"/>
              <a:t>EOU</a:t>
            </a:r>
          </a:p>
          <a:p>
            <a:pPr lvl="0" algn="l" rtl="0">
              <a:spcBef>
                <a:spcPts val="0"/>
              </a:spcBef>
              <a:buNone/>
            </a:pPr>
            <a:r>
              <a:rPr lang="en" sz="1200"/>
              <a:t>Selling Price 							</a:t>
            </a:r>
          </a:p>
          <a:p>
            <a:pPr lvl="0" algn="l" rtl="0">
              <a:spcBef>
                <a:spcPts val="0"/>
              </a:spcBef>
              <a:buNone/>
            </a:pPr>
            <a:r>
              <a:rPr lang="en" sz="1200"/>
              <a:t>	Variable Expenses</a:t>
            </a:r>
          </a:p>
          <a:p>
            <a:pPr lvl="0" algn="l" rtl="0">
              <a:spcBef>
                <a:spcPts val="0"/>
              </a:spcBef>
              <a:buNone/>
            </a:pPr>
            <a:r>
              <a:rPr lang="en" sz="1200"/>
              <a:t>		COGS</a:t>
            </a:r>
          </a:p>
          <a:p>
            <a:pPr lvl="0" algn="l" rtl="0">
              <a:spcBef>
                <a:spcPts val="0"/>
              </a:spcBef>
              <a:buNone/>
            </a:pPr>
            <a:r>
              <a:rPr lang="en" sz="1200"/>
              <a:t>	Other Variable Expenses</a:t>
            </a:r>
          </a:p>
          <a:p>
            <a:pPr lvl="0" algn="l" rtl="0">
              <a:spcBef>
                <a:spcPts val="0"/>
              </a:spcBef>
              <a:buNone/>
            </a:pPr>
            <a:r>
              <a:rPr lang="en" sz="1200"/>
              <a:t>		Commissions</a:t>
            </a:r>
          </a:p>
          <a:p>
            <a:pPr lvl="0" algn="l" rtl="0">
              <a:spcBef>
                <a:spcPts val="0"/>
              </a:spcBef>
              <a:buNone/>
            </a:pPr>
            <a:r>
              <a:rPr lang="en" sz="1200"/>
              <a:t>		S &amp; H</a:t>
            </a:r>
          </a:p>
          <a:p>
            <a:pPr lvl="0" algn="l" rtl="0">
              <a:spcBef>
                <a:spcPts val="0"/>
              </a:spcBef>
              <a:buNone/>
            </a:pPr>
            <a:r>
              <a:rPr lang="en" sz="1200"/>
              <a:t>Total Variable Expenses</a:t>
            </a:r>
          </a:p>
          <a:p>
            <a:pPr lvl="0" algn="l" rtl="0">
              <a:spcBef>
                <a:spcPts val="0"/>
              </a:spcBef>
              <a:buNone/>
            </a:pPr>
            <a:r>
              <a:rPr lang="en" sz="1200"/>
              <a:t>Contribution Margin</a:t>
            </a:r>
          </a:p>
          <a:p>
            <a:pPr algn="l">
              <a:spcBef>
                <a:spcPts val="0"/>
              </a:spcBef>
              <a:buNone/>
            </a:pPr>
            <a:r>
              <a:rPr lang="en" sz="1200"/>
              <a:t>		</a:t>
            </a:r>
          </a:p>
        </p:txBody>
      </p:sp>
    </p:spTree>
  </p:cSld>
  <p:clrMapOvr>
    <a:masterClrMapping/>
  </p:clrMapOvr>
  <p:transition spd="slow">
    <p:cut/>
  </p:transition>
</p:sld>
</file>

<file path=ppt/theme/theme1.xml><?xml version="1.0" encoding="utf-8"?>
<a:theme xmlns:a="http://schemas.openxmlformats.org/drawingml/2006/main"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290</Words>
  <Application>Microsoft Office PowerPoint</Application>
  <PresentationFormat>On-screen Show (16:9)</PresentationFormat>
  <Paragraphs>62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modern</vt:lpstr>
      <vt:lpstr>Economics of One Unit - EOU</vt:lpstr>
      <vt:lpstr>Cost of Each Hat</vt:lpstr>
      <vt:lpstr>EOU For More Than One Product</vt:lpstr>
      <vt:lpstr>EOU For More Than One Product</vt:lpstr>
      <vt:lpstr>Bell Ringer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of One Unit - EOU</dc:title>
  <dc:creator>Zucchero, Lauren</dc:creator>
  <cp:lastModifiedBy>Chicago Public Schools</cp:lastModifiedBy>
  <cp:revision>1</cp:revision>
  <dcterms:modified xsi:type="dcterms:W3CDTF">2015-05-05T13:06:24Z</dcterms:modified>
</cp:coreProperties>
</file>