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A85FB2B1-33DD-4259-AE1C-76AE957954FD}">
  <a:tblStyle styleId="{A85FB2B1-33DD-4259-AE1C-76AE957954FD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AEF33ED9-6770-4D24-9150-BF4EF203F833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90507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Lzucchero@cps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graphy.com/people/ac-nielsen-38309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ncyclopedia.com/doc/1G2-3406400653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/>
              <a:t>Market Research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Entrepreneurship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Competitive Matrix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"/>
              <a:t>.</a:t>
            </a:r>
          </a:p>
        </p:txBody>
      </p:sp>
      <p:graphicFrame>
        <p:nvGraphicFramePr>
          <p:cNvPr id="85" name="Shape 85"/>
          <p:cNvGraphicFramePr/>
          <p:nvPr/>
        </p:nvGraphicFramePr>
        <p:xfrm>
          <a:off x="560725" y="1460495"/>
          <a:ext cx="7239000" cy="3620455"/>
        </p:xfrm>
        <a:graphic>
          <a:graphicData uri="http://schemas.openxmlformats.org/drawingml/2006/table">
            <a:tbl>
              <a:tblPr>
                <a:noFill/>
                <a:tableStyleId>{A85FB2B1-33DD-4259-AE1C-76AE957954FD}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4197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Factors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Your Business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Competitor 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Competitor B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Competitor C</a:t>
                      </a:r>
                    </a:p>
                  </a:txBody>
                  <a:tcPr marL="91425" marR="91425" marT="91425" marB="91425"/>
                </a:tc>
              </a:tr>
              <a:tr h="3815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Price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9677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Quality of P or 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9677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Location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5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Reputation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5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Deliver Method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5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Customer Service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5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Unique Factors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Expanded SWOT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"/>
              <a:t>.</a:t>
            </a:r>
          </a:p>
        </p:txBody>
      </p:sp>
      <p:graphicFrame>
        <p:nvGraphicFramePr>
          <p:cNvPr id="92" name="Shape 92"/>
          <p:cNvGraphicFramePr/>
          <p:nvPr/>
        </p:nvGraphicFramePr>
        <p:xfrm>
          <a:off x="774425" y="2047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{AEF33ED9-6770-4D24-9150-BF4EF203F833}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Businesses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Strengths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Weaknesses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Opportunities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Threats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Your Business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Competitor 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Competitor B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Competitor C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Steps in Researching a Market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3683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/>
              <a:t>I</a:t>
            </a:r>
            <a:r>
              <a:rPr lang="en" sz="1400" b="1"/>
              <a:t>dentify Research Objectives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Industry Data * Customer Data * Competitive Data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b="1"/>
              <a:t>Determine Methods and Sources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Secondary or Primary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b="1"/>
              <a:t>Gather Data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b="1"/>
              <a:t>Organize Data</a:t>
            </a:r>
            <a:r>
              <a:rPr lang="en" sz="1400"/>
              <a:t> - Create a Competitive Matrix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b="1"/>
              <a:t>Analyze Data</a:t>
            </a:r>
            <a:r>
              <a:rPr lang="en" sz="1400"/>
              <a:t> - Expanded SWOT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b="1"/>
              <a:t>Draw Conclusions</a:t>
            </a:r>
            <a:r>
              <a:rPr lang="en" sz="1400"/>
              <a:t> - Decide whether to proceed with decision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Target Market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Market Size and Demand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Carrying Capacity - the maximum number of companies an industry can support</a:t>
            </a:r>
          </a:p>
          <a:p>
            <a:pPr>
              <a:spcBef>
                <a:spcPts val="0"/>
              </a:spcBef>
              <a:buNone/>
            </a:pPr>
            <a:r>
              <a:rPr lang="en" sz="1400"/>
              <a:t>	Expanded SWOT Analysis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Market Research History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400"/>
              <a:t>Research the life of Arthur C. Nielsen, Sr., one of the founders of the modern market research.  Write a short report (at least 2 paragraphs) that summarizes his life &amp; accomplishments.  Reflect on how his creative methods  revolutionize the market research industry.   Please send your document to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Lzucchero@cps.edu</a:t>
            </a:r>
            <a:r>
              <a:rPr lang="en" sz="1400"/>
              <a:t> Subject: Nielsen Research</a:t>
            </a:r>
          </a:p>
          <a:p>
            <a:pPr rtl="0">
              <a:spcBef>
                <a:spcPts val="0"/>
              </a:spcBef>
              <a:buNone/>
            </a:pPr>
            <a:endParaRPr sz="1400"/>
          </a:p>
          <a:p>
            <a:pPr rtl="0">
              <a:spcBef>
                <a:spcPts val="0"/>
              </a:spcBef>
              <a:buNone/>
            </a:pPr>
            <a:r>
              <a:rPr lang="en" sz="1400"/>
              <a:t>Please use the following page set-up: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(Left Align)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Name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Period #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Date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Nielsen Research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Nielsen Research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BIO.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Encyclopedia.com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Class Starter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Explain the difference between secondary and primary data?</a:t>
            </a:r>
          </a:p>
          <a:p>
            <a:pPr algn="ctr" rtl="0">
              <a:spcBef>
                <a:spcPts val="0"/>
              </a:spcBef>
              <a:buNone/>
            </a:pPr>
            <a:endParaRPr/>
          </a:p>
          <a:p>
            <a:pPr algn="ctr">
              <a:spcBef>
                <a:spcPts val="0"/>
              </a:spcBef>
              <a:buNone/>
            </a:pPr>
            <a:endParaRPr/>
          </a:p>
        </p:txBody>
      </p:sp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5200" y="2655525"/>
            <a:ext cx="3123725" cy="215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Market Research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 b="1"/>
              <a:t>Market</a:t>
            </a:r>
            <a:r>
              <a:rPr lang="en" sz="1400"/>
              <a:t> - a market is a group of potential customers - people or businesses - who are willing and able to purchase a particular product or service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" sz="1400" b="1"/>
              <a:t>Market Research</a:t>
            </a:r>
            <a:r>
              <a:rPr lang="en" sz="1400"/>
              <a:t> - is an organized way to gather and analyze information needed to make business decisions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" sz="1400" b="1"/>
              <a:t>Market research tends to focus on three main areas: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</a:t>
            </a:r>
            <a:r>
              <a:rPr lang="en" sz="1400" b="1"/>
              <a:t>Business Environment</a:t>
            </a:r>
            <a:r>
              <a:rPr lang="en" sz="1400"/>
              <a:t> - any social, economic, or political factors that could impact your business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</a:t>
            </a:r>
            <a:r>
              <a:rPr lang="en" sz="1400" b="1"/>
              <a:t>Customer/Consumer </a:t>
            </a:r>
            <a:r>
              <a:rPr lang="en" sz="1400"/>
              <a:t>- Individual consumers or businesses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</a:t>
            </a:r>
            <a:r>
              <a:rPr lang="en" sz="1400" b="1"/>
              <a:t>Competition</a:t>
            </a:r>
            <a:r>
              <a:rPr lang="en" sz="1400"/>
              <a:t> - Identify who your competitors are and how they operate</a:t>
            </a:r>
          </a:p>
          <a:p>
            <a:pPr>
              <a:spcBef>
                <a:spcPts val="0"/>
              </a:spcBef>
              <a:buNone/>
            </a:pPr>
            <a:r>
              <a:rPr lang="en" sz="1400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Targeting Your Market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 b="1"/>
              <a:t>Mass Market</a:t>
            </a:r>
            <a:r>
              <a:rPr lang="en" sz="1400"/>
              <a:t> -  selling your product or service to as many customers as possible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</a:t>
            </a:r>
            <a:r>
              <a:rPr lang="en" sz="1200"/>
              <a:t>*for small business - not the best strategy</a:t>
            </a:r>
          </a:p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400" b="1"/>
              <a:t>Target Market</a:t>
            </a:r>
            <a:r>
              <a:rPr lang="en" sz="1400"/>
              <a:t> - a limited number of customers who are most likely to buy the product or service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" sz="1400" b="1"/>
              <a:t>Types of Customer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Goals of market research is to develop a customer profile - which is a detailed description of your target market’s characteristics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	</a:t>
            </a:r>
            <a:r>
              <a:rPr lang="en" sz="1400" b="1"/>
              <a:t>Consumers </a:t>
            </a:r>
            <a:r>
              <a:rPr lang="en" sz="1400"/>
              <a:t>- A company who sells to individuals is sometimes referred to as a (B2C) company - Business-to-Consumer</a:t>
            </a:r>
          </a:p>
          <a:p>
            <a:pPr>
              <a:spcBef>
                <a:spcPts val="0"/>
              </a:spcBef>
              <a:buNone/>
            </a:pPr>
            <a:r>
              <a:rPr lang="en" sz="1400"/>
              <a:t>		</a:t>
            </a:r>
            <a:r>
              <a:rPr lang="en" sz="1400" b="1"/>
              <a:t>Businesses</a:t>
            </a:r>
            <a:r>
              <a:rPr lang="en" sz="1400"/>
              <a:t> - A company who sells to other companies is sometimes called a (B2B) - Business-to-Business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Market Segments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 b="1"/>
              <a:t>Market Segment</a:t>
            </a:r>
            <a:r>
              <a:rPr lang="en" sz="1400"/>
              <a:t> - is a grouping of consumers or businesses within a particular market that has one or more things in common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</a:t>
            </a:r>
            <a:r>
              <a:rPr lang="en" sz="1400" b="1"/>
              <a:t>Demographics</a:t>
            </a:r>
            <a:r>
              <a:rPr lang="en" sz="1400"/>
              <a:t> - Objective social and economic facts about people.  DG for consumers include age, gender, marital status, family size (# of children), ethnic background, education occupation, annual income, and whether they own or rent.  DG for businesses include type of industry, number of employees, and annual sales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indent="457200" rtl="0">
              <a:spcBef>
                <a:spcPts val="0"/>
              </a:spcBef>
              <a:buNone/>
            </a:pPr>
            <a:r>
              <a:rPr lang="en" sz="1400" b="1"/>
              <a:t>Geographics </a:t>
            </a:r>
            <a:r>
              <a:rPr lang="en" sz="1400"/>
              <a:t>- Segments on where consumers live or where businesses are located.  Groupings include a nation, geographical region, state, county, city, neighborhood and type of climate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indent="457200">
              <a:spcBef>
                <a:spcPts val="0"/>
              </a:spcBef>
              <a:buNone/>
            </a:pPr>
            <a:r>
              <a:rPr lang="en" sz="1400" b="1"/>
              <a:t>Psychographics</a:t>
            </a:r>
            <a:r>
              <a:rPr lang="en" sz="1400"/>
              <a:t> - Are psychological characteristics of consumers, such as attitudes, opinions, beliefs, interests, personality, lifestyle, political affiliation.  PG of business whether they are customer or employee oriented.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Types of Research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/>
              <a:t>The methods and data sources you choose for your market research largely depend on what type of information you need</a:t>
            </a:r>
          </a:p>
          <a:p>
            <a:pPr lvl="0" rtl="0">
              <a:spcBef>
                <a:spcPts val="0"/>
              </a:spcBef>
              <a:buNone/>
            </a:pPr>
            <a:endParaRPr sz="1400" b="1"/>
          </a:p>
          <a:p>
            <a:pPr lvl="0" rtl="0">
              <a:spcBef>
                <a:spcPts val="0"/>
              </a:spcBef>
              <a:buNone/>
            </a:pPr>
            <a:r>
              <a:rPr lang="en" sz="1400" b="1"/>
              <a:t>Two basic types of market research: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</a:t>
            </a:r>
            <a:r>
              <a:rPr lang="en" sz="1400" b="1"/>
              <a:t>Secondary Data</a:t>
            </a:r>
            <a:r>
              <a:rPr lang="en" sz="1400"/>
              <a:t> - Existing information that was previously gathered for a purpose other than the study at hand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		*may not be specific enough  *Cheap and easy to obtain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</a:t>
            </a:r>
            <a:r>
              <a:rPr lang="en" sz="1400" b="1"/>
              <a:t>Primary Data</a:t>
            </a:r>
            <a:r>
              <a:rPr lang="en" sz="1400"/>
              <a:t> - New information that is collected for a particular purpose.  It is obtained directly from potential customers</a:t>
            </a:r>
          </a:p>
          <a:p>
            <a:pPr>
              <a:spcBef>
                <a:spcPts val="0"/>
              </a:spcBef>
              <a:buNone/>
            </a:pPr>
            <a:r>
              <a:rPr lang="en" sz="1400"/>
              <a:t>			*Expensive  *More time consuming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Sources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Secondary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Primary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Competitive Advantage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/>
              <a:t>In addition to your target market, another critical area of market research involves identifying your competitors 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" sz="1400" b="1"/>
              <a:t>Identifying Your Competition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b="1"/>
              <a:t>Competitive Intelligence</a:t>
            </a:r>
            <a:r>
              <a:rPr lang="en" sz="1400"/>
              <a:t> - The data you collect about your competitors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" sz="1400" b="1"/>
              <a:t>Direct Competitors</a:t>
            </a:r>
            <a:r>
              <a:rPr lang="en" sz="1400"/>
              <a:t> - McDonald’s vs. Burger King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>
              <a:spcBef>
                <a:spcPts val="0"/>
              </a:spcBef>
              <a:buNone/>
            </a:pPr>
            <a:r>
              <a:rPr lang="en" sz="1400" b="1"/>
              <a:t>Indirect Competitors</a:t>
            </a:r>
            <a:r>
              <a:rPr lang="en" sz="1400"/>
              <a:t> - McDonald’s vs. Taco Bell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Competitive Advantage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/>
              <a:t>Competitive intelligence enables you to compare your competitor’s strengths and weaknesses with your potential business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" sz="1400" b="1"/>
              <a:t>Competitive Advantage</a:t>
            </a:r>
            <a:r>
              <a:rPr lang="en" sz="1400"/>
              <a:t> - something that puts your business ahead of the competition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Determining the Competitive Advantage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1400" b="1"/>
              <a:t>Gather Competitive Intelligence</a:t>
            </a:r>
            <a:r>
              <a:rPr lang="en" sz="1400"/>
              <a:t> - secondary data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1400" b="1"/>
              <a:t>Analyze the Competition </a:t>
            </a:r>
            <a:r>
              <a:rPr lang="en" sz="1400"/>
              <a:t>- competitive matrix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1400" b="1"/>
              <a:t>Identify Your Advantage</a:t>
            </a:r>
            <a:r>
              <a:rPr lang="en" sz="1400"/>
              <a:t> - a unique characteristic that distinguishes your business from others</a:t>
            </a:r>
          </a:p>
          <a:p>
            <a:pPr marL="0" lvl="0" indent="457200" rtl="0">
              <a:spcBef>
                <a:spcPts val="0"/>
              </a:spcBef>
              <a:buNone/>
            </a:pPr>
            <a:r>
              <a:rPr lang="en" sz="1400" b="1"/>
              <a:t>Anticipate Future Competition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en" sz="1400" b="1"/>
              <a:t>Expanded SWOT Analysis - </a:t>
            </a:r>
            <a:r>
              <a:rPr lang="en" sz="1400"/>
              <a:t>test the feasibility of a business idea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On-screen Show (16:9)</PresentationFormat>
  <Paragraphs>117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modern</vt:lpstr>
      <vt:lpstr>Market Research</vt:lpstr>
      <vt:lpstr>Class Starter</vt:lpstr>
      <vt:lpstr>What Is Market Research</vt:lpstr>
      <vt:lpstr>Targeting Your Market</vt:lpstr>
      <vt:lpstr>Market Segments</vt:lpstr>
      <vt:lpstr>Types of Research</vt:lpstr>
      <vt:lpstr>Data Sources</vt:lpstr>
      <vt:lpstr>Competitive Advantage</vt:lpstr>
      <vt:lpstr>Competitive Advantage</vt:lpstr>
      <vt:lpstr>Competitive Matrix</vt:lpstr>
      <vt:lpstr>Expanded SWOT</vt:lpstr>
      <vt:lpstr>Steps in Researching a Market</vt:lpstr>
      <vt:lpstr>Market Research History</vt:lpstr>
      <vt:lpstr>Nielsen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Research</dc:title>
  <dc:creator>Zucchero, Lauren</dc:creator>
  <cp:lastModifiedBy>Administrator</cp:lastModifiedBy>
  <cp:revision>1</cp:revision>
  <dcterms:modified xsi:type="dcterms:W3CDTF">2015-02-25T15:12:50Z</dcterms:modified>
</cp:coreProperties>
</file>